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  <p:sldMasterId id="2147484769" r:id="rId4"/>
    <p:sldMasterId id="2147484793" r:id="rId5"/>
  </p:sldMasterIdLst>
  <p:notesMasterIdLst>
    <p:notesMasterId r:id="rId13"/>
  </p:notesMasterIdLst>
  <p:handoutMasterIdLst>
    <p:handoutMasterId r:id="rId14"/>
  </p:handoutMasterIdLst>
  <p:sldIdLst>
    <p:sldId id="256" r:id="rId6"/>
    <p:sldId id="560" r:id="rId7"/>
    <p:sldId id="561" r:id="rId8"/>
    <p:sldId id="562" r:id="rId9"/>
    <p:sldId id="563" r:id="rId10"/>
    <p:sldId id="564" r:id="rId11"/>
    <p:sldId id="565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92929"/>
    <a:srgbClr val="000099"/>
    <a:srgbClr val="FE454A"/>
    <a:srgbClr val="808080"/>
    <a:srgbClr val="CCCCCC"/>
    <a:srgbClr val="005FA1"/>
    <a:srgbClr val="E17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57" autoAdjust="0"/>
  </p:normalViewPr>
  <p:slideViewPr>
    <p:cSldViewPr snapToObjects="1">
      <p:cViewPr varScale="1">
        <p:scale>
          <a:sx n="79" d="100"/>
          <a:sy n="79" d="100"/>
        </p:scale>
        <p:origin x="1206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-2550"/>
    </p:cViewPr>
  </p:sorterViewPr>
  <p:notesViewPr>
    <p:cSldViewPr snapToObjects="1">
      <p:cViewPr>
        <p:scale>
          <a:sx n="78" d="100"/>
          <a:sy n="78" d="100"/>
        </p:scale>
        <p:origin x="3048" y="-42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Relationship Id="rId6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18E4F-068B-4C27-8749-B7FA9B36FEF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84812A3-A017-4E54-85E3-ADB8610DDBAC}">
      <dgm:prSet phldrT="[Texto]"/>
      <dgm:spPr/>
      <dgm:t>
        <a:bodyPr/>
        <a:lstStyle/>
        <a:p>
          <a:r>
            <a:rPr lang="es-CL" dirty="0"/>
            <a:t>Propósito 1: abordar trastornos del sueño </a:t>
          </a:r>
        </a:p>
      </dgm:t>
    </dgm:pt>
    <dgm:pt modelId="{81963316-8E44-4179-9E79-85DF92BD89C2}" type="parTrans" cxnId="{F3EAD52F-14A8-4B82-BC94-5FB2A6B47437}">
      <dgm:prSet/>
      <dgm:spPr/>
      <dgm:t>
        <a:bodyPr/>
        <a:lstStyle/>
        <a:p>
          <a:endParaRPr lang="es-CL"/>
        </a:p>
      </dgm:t>
    </dgm:pt>
    <dgm:pt modelId="{57891BD0-9349-48C0-B754-F4AC8F298319}" type="sibTrans" cxnId="{F3EAD52F-14A8-4B82-BC94-5FB2A6B47437}">
      <dgm:prSet/>
      <dgm:spPr/>
      <dgm:t>
        <a:bodyPr/>
        <a:lstStyle/>
        <a:p>
          <a:endParaRPr lang="es-CL"/>
        </a:p>
      </dgm:t>
    </dgm:pt>
    <dgm:pt modelId="{B00CB2A1-0882-4AA8-BE47-B964BC6C6030}">
      <dgm:prSet phldrT="[Texto]"/>
      <dgm:spPr/>
      <dgm:t>
        <a:bodyPr/>
        <a:lstStyle/>
        <a:p>
          <a:r>
            <a:rPr lang="es-CL" dirty="0" err="1"/>
            <a:t>Mirtazapina</a:t>
          </a:r>
          <a:endParaRPr lang="es-CL" dirty="0"/>
        </a:p>
      </dgm:t>
    </dgm:pt>
    <dgm:pt modelId="{9E738944-E039-41FF-A16B-076D39C760FA}" type="parTrans" cxnId="{8FCB5CFF-7DBE-4F85-A431-35B2536B3664}">
      <dgm:prSet/>
      <dgm:spPr/>
      <dgm:t>
        <a:bodyPr/>
        <a:lstStyle/>
        <a:p>
          <a:endParaRPr lang="es-CL"/>
        </a:p>
      </dgm:t>
    </dgm:pt>
    <dgm:pt modelId="{AB27B6E7-05E5-4771-A884-5A5C022DA7FF}" type="sibTrans" cxnId="{8FCB5CFF-7DBE-4F85-A431-35B2536B3664}">
      <dgm:prSet/>
      <dgm:spPr/>
      <dgm:t>
        <a:bodyPr/>
        <a:lstStyle/>
        <a:p>
          <a:endParaRPr lang="es-CL"/>
        </a:p>
      </dgm:t>
    </dgm:pt>
    <dgm:pt modelId="{D3809590-000C-4BD8-8BA0-D4B140AB4FF9}">
      <dgm:prSet phldrT="[Texto]"/>
      <dgm:spPr/>
      <dgm:t>
        <a:bodyPr/>
        <a:lstStyle/>
        <a:p>
          <a:r>
            <a:rPr lang="es-CL" dirty="0" err="1"/>
            <a:t>Eszopiclona</a:t>
          </a:r>
          <a:endParaRPr lang="es-CL" dirty="0"/>
        </a:p>
      </dgm:t>
    </dgm:pt>
    <dgm:pt modelId="{C85E4E71-A117-4675-AE69-AB476AD87F6B}" type="parTrans" cxnId="{B8AF71C0-CC0E-4614-B48B-35A70F47502C}">
      <dgm:prSet/>
      <dgm:spPr/>
      <dgm:t>
        <a:bodyPr/>
        <a:lstStyle/>
        <a:p>
          <a:endParaRPr lang="es-CL"/>
        </a:p>
      </dgm:t>
    </dgm:pt>
    <dgm:pt modelId="{13B2145B-FD61-4144-B203-8345436CE428}" type="sibTrans" cxnId="{B8AF71C0-CC0E-4614-B48B-35A70F47502C}">
      <dgm:prSet/>
      <dgm:spPr/>
      <dgm:t>
        <a:bodyPr/>
        <a:lstStyle/>
        <a:p>
          <a:endParaRPr lang="es-CL"/>
        </a:p>
      </dgm:t>
    </dgm:pt>
    <dgm:pt modelId="{33C138CA-29BE-4765-B5D5-C734E6AC942A}">
      <dgm:prSet phldrT="[Texto]"/>
      <dgm:spPr/>
      <dgm:t>
        <a:bodyPr/>
        <a:lstStyle/>
        <a:p>
          <a:r>
            <a:rPr lang="es-CL" dirty="0"/>
            <a:t>Propósito 2: dar continuidad al tratamiento entre canastas</a:t>
          </a:r>
        </a:p>
      </dgm:t>
    </dgm:pt>
    <dgm:pt modelId="{119AE760-962B-47D4-91DC-D0821ABD7E6D}" type="parTrans" cxnId="{73B53521-C08F-4C4E-9AC2-4D5B3E9A2495}">
      <dgm:prSet/>
      <dgm:spPr/>
      <dgm:t>
        <a:bodyPr/>
        <a:lstStyle/>
        <a:p>
          <a:endParaRPr lang="es-CL"/>
        </a:p>
      </dgm:t>
    </dgm:pt>
    <dgm:pt modelId="{59086A1B-A800-4273-893B-EC53BEC92326}" type="sibTrans" cxnId="{73B53521-C08F-4C4E-9AC2-4D5B3E9A2495}">
      <dgm:prSet/>
      <dgm:spPr/>
      <dgm:t>
        <a:bodyPr/>
        <a:lstStyle/>
        <a:p>
          <a:endParaRPr lang="es-CL"/>
        </a:p>
      </dgm:t>
    </dgm:pt>
    <dgm:pt modelId="{B899CAF3-B307-411B-A0C2-A7A8B96D8EEC}">
      <dgm:prSet phldrT="[Texto]"/>
      <dgm:spPr/>
      <dgm:t>
        <a:bodyPr/>
        <a:lstStyle/>
        <a:p>
          <a:r>
            <a:rPr lang="es-CL" dirty="0"/>
            <a:t>Carbonato de Litio</a:t>
          </a:r>
        </a:p>
      </dgm:t>
    </dgm:pt>
    <dgm:pt modelId="{729E02BB-26A2-4ED9-803B-7E582068FF72}" type="parTrans" cxnId="{C6EC2E8D-BFE4-4F44-80BA-08D842597347}">
      <dgm:prSet/>
      <dgm:spPr/>
      <dgm:t>
        <a:bodyPr/>
        <a:lstStyle/>
        <a:p>
          <a:endParaRPr lang="es-CL"/>
        </a:p>
      </dgm:t>
    </dgm:pt>
    <dgm:pt modelId="{F1F1B6CC-BE84-4E5E-A76D-E250EB735869}" type="sibTrans" cxnId="{C6EC2E8D-BFE4-4F44-80BA-08D842597347}">
      <dgm:prSet/>
      <dgm:spPr/>
      <dgm:t>
        <a:bodyPr/>
        <a:lstStyle/>
        <a:p>
          <a:endParaRPr lang="es-CL"/>
        </a:p>
      </dgm:t>
    </dgm:pt>
    <dgm:pt modelId="{5CB41DAA-A0F8-4B97-9DA6-FA0141F23BAD}" type="pres">
      <dgm:prSet presAssocID="{E3718E4F-068B-4C27-8749-B7FA9B36FE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A1F0859E-1438-4B2C-9230-0BD3F543F343}" type="pres">
      <dgm:prSet presAssocID="{384812A3-A017-4E54-85E3-ADB8610DDBAC}" presName="root" presStyleCnt="0"/>
      <dgm:spPr/>
    </dgm:pt>
    <dgm:pt modelId="{5B3119AD-068A-4527-A195-0066BDEE821E}" type="pres">
      <dgm:prSet presAssocID="{384812A3-A017-4E54-85E3-ADB8610DDBAC}" presName="rootComposite" presStyleCnt="0"/>
      <dgm:spPr/>
    </dgm:pt>
    <dgm:pt modelId="{1D422793-CF1F-4C53-BAD3-82471F941071}" type="pres">
      <dgm:prSet presAssocID="{384812A3-A017-4E54-85E3-ADB8610DDBAC}" presName="rootText" presStyleLbl="node1" presStyleIdx="0" presStyleCnt="2"/>
      <dgm:spPr/>
      <dgm:t>
        <a:bodyPr/>
        <a:lstStyle/>
        <a:p>
          <a:endParaRPr lang="es-CL"/>
        </a:p>
      </dgm:t>
    </dgm:pt>
    <dgm:pt modelId="{3FA07847-41BB-46EE-A7C4-0A913A504143}" type="pres">
      <dgm:prSet presAssocID="{384812A3-A017-4E54-85E3-ADB8610DDBAC}" presName="rootConnector" presStyleLbl="node1" presStyleIdx="0" presStyleCnt="2"/>
      <dgm:spPr/>
      <dgm:t>
        <a:bodyPr/>
        <a:lstStyle/>
        <a:p>
          <a:endParaRPr lang="es-CL"/>
        </a:p>
      </dgm:t>
    </dgm:pt>
    <dgm:pt modelId="{128CBA0D-A0A3-4A5C-BC7C-9C282E9B665D}" type="pres">
      <dgm:prSet presAssocID="{384812A3-A017-4E54-85E3-ADB8610DDBAC}" presName="childShape" presStyleCnt="0"/>
      <dgm:spPr/>
    </dgm:pt>
    <dgm:pt modelId="{90CAAFD7-AA98-4EFF-9274-9A45780F87FF}" type="pres">
      <dgm:prSet presAssocID="{9E738944-E039-41FF-A16B-076D39C760FA}" presName="Name13" presStyleLbl="parChTrans1D2" presStyleIdx="0" presStyleCnt="3"/>
      <dgm:spPr/>
      <dgm:t>
        <a:bodyPr/>
        <a:lstStyle/>
        <a:p>
          <a:endParaRPr lang="es-CL"/>
        </a:p>
      </dgm:t>
    </dgm:pt>
    <dgm:pt modelId="{DB31A2BC-6027-4E58-A4E3-83078A3DD028}" type="pres">
      <dgm:prSet presAssocID="{B00CB2A1-0882-4AA8-BE47-B964BC6C6030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F440B1A-16D1-4F83-B968-5CA34AB2EEA5}" type="pres">
      <dgm:prSet presAssocID="{C85E4E71-A117-4675-AE69-AB476AD87F6B}" presName="Name13" presStyleLbl="parChTrans1D2" presStyleIdx="1" presStyleCnt="3"/>
      <dgm:spPr/>
      <dgm:t>
        <a:bodyPr/>
        <a:lstStyle/>
        <a:p>
          <a:endParaRPr lang="es-CL"/>
        </a:p>
      </dgm:t>
    </dgm:pt>
    <dgm:pt modelId="{A2390D52-9B55-4453-B834-A17237EB447B}" type="pres">
      <dgm:prSet presAssocID="{D3809590-000C-4BD8-8BA0-D4B140AB4FF9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C14B25-0CE4-4F7E-A1B7-D0381276F225}" type="pres">
      <dgm:prSet presAssocID="{33C138CA-29BE-4765-B5D5-C734E6AC942A}" presName="root" presStyleCnt="0"/>
      <dgm:spPr/>
    </dgm:pt>
    <dgm:pt modelId="{77A8E1BE-3049-4BA6-A7AF-DF2C36307D20}" type="pres">
      <dgm:prSet presAssocID="{33C138CA-29BE-4765-B5D5-C734E6AC942A}" presName="rootComposite" presStyleCnt="0"/>
      <dgm:spPr/>
    </dgm:pt>
    <dgm:pt modelId="{712FBE71-53D3-40E8-BC99-5FA39987A284}" type="pres">
      <dgm:prSet presAssocID="{33C138CA-29BE-4765-B5D5-C734E6AC942A}" presName="rootText" presStyleLbl="node1" presStyleIdx="1" presStyleCnt="2"/>
      <dgm:spPr/>
      <dgm:t>
        <a:bodyPr/>
        <a:lstStyle/>
        <a:p>
          <a:endParaRPr lang="es-CL"/>
        </a:p>
      </dgm:t>
    </dgm:pt>
    <dgm:pt modelId="{9E942E97-AB25-45C3-841D-149DAED70AA3}" type="pres">
      <dgm:prSet presAssocID="{33C138CA-29BE-4765-B5D5-C734E6AC942A}" presName="rootConnector" presStyleLbl="node1" presStyleIdx="1" presStyleCnt="2"/>
      <dgm:spPr/>
      <dgm:t>
        <a:bodyPr/>
        <a:lstStyle/>
        <a:p>
          <a:endParaRPr lang="es-CL"/>
        </a:p>
      </dgm:t>
    </dgm:pt>
    <dgm:pt modelId="{051445BD-3949-4144-A3A2-AA34D7524578}" type="pres">
      <dgm:prSet presAssocID="{33C138CA-29BE-4765-B5D5-C734E6AC942A}" presName="childShape" presStyleCnt="0"/>
      <dgm:spPr/>
    </dgm:pt>
    <dgm:pt modelId="{21F96113-03DF-49DB-9896-F06435D9F0BC}" type="pres">
      <dgm:prSet presAssocID="{729E02BB-26A2-4ED9-803B-7E582068FF72}" presName="Name13" presStyleLbl="parChTrans1D2" presStyleIdx="2" presStyleCnt="3"/>
      <dgm:spPr/>
      <dgm:t>
        <a:bodyPr/>
        <a:lstStyle/>
        <a:p>
          <a:endParaRPr lang="es-CL"/>
        </a:p>
      </dgm:t>
    </dgm:pt>
    <dgm:pt modelId="{6F3B2566-8AFB-489D-AF6C-6F0F9CFA1857}" type="pres">
      <dgm:prSet presAssocID="{B899CAF3-B307-411B-A0C2-A7A8B96D8EEC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8A58055-8450-47C2-B107-246670AAC796}" type="presOf" srcId="{384812A3-A017-4E54-85E3-ADB8610DDBAC}" destId="{1D422793-CF1F-4C53-BAD3-82471F941071}" srcOrd="0" destOrd="0" presId="urn:microsoft.com/office/officeart/2005/8/layout/hierarchy3"/>
    <dgm:cxn modelId="{53D2045C-267D-4C52-9C3D-905B0653CA37}" type="presOf" srcId="{D3809590-000C-4BD8-8BA0-D4B140AB4FF9}" destId="{A2390D52-9B55-4453-B834-A17237EB447B}" srcOrd="0" destOrd="0" presId="urn:microsoft.com/office/officeart/2005/8/layout/hierarchy3"/>
    <dgm:cxn modelId="{82593CD2-DE8B-4757-B5AB-D9A9870CBE67}" type="presOf" srcId="{C85E4E71-A117-4675-AE69-AB476AD87F6B}" destId="{1F440B1A-16D1-4F83-B968-5CA34AB2EEA5}" srcOrd="0" destOrd="0" presId="urn:microsoft.com/office/officeart/2005/8/layout/hierarchy3"/>
    <dgm:cxn modelId="{BEA4BCD9-C432-4039-A749-71595FE9F1E6}" type="presOf" srcId="{729E02BB-26A2-4ED9-803B-7E582068FF72}" destId="{21F96113-03DF-49DB-9896-F06435D9F0BC}" srcOrd="0" destOrd="0" presId="urn:microsoft.com/office/officeart/2005/8/layout/hierarchy3"/>
    <dgm:cxn modelId="{EDAE8B1A-FB25-4D18-91C0-F935EEF13D3D}" type="presOf" srcId="{B00CB2A1-0882-4AA8-BE47-B964BC6C6030}" destId="{DB31A2BC-6027-4E58-A4E3-83078A3DD028}" srcOrd="0" destOrd="0" presId="urn:microsoft.com/office/officeart/2005/8/layout/hierarchy3"/>
    <dgm:cxn modelId="{B8AF71C0-CC0E-4614-B48B-35A70F47502C}" srcId="{384812A3-A017-4E54-85E3-ADB8610DDBAC}" destId="{D3809590-000C-4BD8-8BA0-D4B140AB4FF9}" srcOrd="1" destOrd="0" parTransId="{C85E4E71-A117-4675-AE69-AB476AD87F6B}" sibTransId="{13B2145B-FD61-4144-B203-8345436CE428}"/>
    <dgm:cxn modelId="{C6EC2E8D-BFE4-4F44-80BA-08D842597347}" srcId="{33C138CA-29BE-4765-B5D5-C734E6AC942A}" destId="{B899CAF3-B307-411B-A0C2-A7A8B96D8EEC}" srcOrd="0" destOrd="0" parTransId="{729E02BB-26A2-4ED9-803B-7E582068FF72}" sibTransId="{F1F1B6CC-BE84-4E5E-A76D-E250EB735869}"/>
    <dgm:cxn modelId="{B1CEDF6D-96BD-4B32-AF45-E6EE1548C0FD}" type="presOf" srcId="{B899CAF3-B307-411B-A0C2-A7A8B96D8EEC}" destId="{6F3B2566-8AFB-489D-AF6C-6F0F9CFA1857}" srcOrd="0" destOrd="0" presId="urn:microsoft.com/office/officeart/2005/8/layout/hierarchy3"/>
    <dgm:cxn modelId="{EEC7E8DC-26B3-448D-9DE0-5755AC1BB2AB}" type="presOf" srcId="{E3718E4F-068B-4C27-8749-B7FA9B36FEF3}" destId="{5CB41DAA-A0F8-4B97-9DA6-FA0141F23BAD}" srcOrd="0" destOrd="0" presId="urn:microsoft.com/office/officeart/2005/8/layout/hierarchy3"/>
    <dgm:cxn modelId="{6ED39692-751C-4600-A456-D3826CF32942}" type="presOf" srcId="{9E738944-E039-41FF-A16B-076D39C760FA}" destId="{90CAAFD7-AA98-4EFF-9274-9A45780F87FF}" srcOrd="0" destOrd="0" presId="urn:microsoft.com/office/officeart/2005/8/layout/hierarchy3"/>
    <dgm:cxn modelId="{F3EAD52F-14A8-4B82-BC94-5FB2A6B47437}" srcId="{E3718E4F-068B-4C27-8749-B7FA9B36FEF3}" destId="{384812A3-A017-4E54-85E3-ADB8610DDBAC}" srcOrd="0" destOrd="0" parTransId="{81963316-8E44-4179-9E79-85DF92BD89C2}" sibTransId="{57891BD0-9349-48C0-B754-F4AC8F298319}"/>
    <dgm:cxn modelId="{73B53521-C08F-4C4E-9AC2-4D5B3E9A2495}" srcId="{E3718E4F-068B-4C27-8749-B7FA9B36FEF3}" destId="{33C138CA-29BE-4765-B5D5-C734E6AC942A}" srcOrd="1" destOrd="0" parTransId="{119AE760-962B-47D4-91DC-D0821ABD7E6D}" sibTransId="{59086A1B-A800-4273-893B-EC53BEC92326}"/>
    <dgm:cxn modelId="{67A10D6E-AD2A-49DF-8980-CE6C91B7F537}" type="presOf" srcId="{33C138CA-29BE-4765-B5D5-C734E6AC942A}" destId="{712FBE71-53D3-40E8-BC99-5FA39987A284}" srcOrd="0" destOrd="0" presId="urn:microsoft.com/office/officeart/2005/8/layout/hierarchy3"/>
    <dgm:cxn modelId="{6BD8AA43-24CD-4301-9019-C7300CEC2907}" type="presOf" srcId="{33C138CA-29BE-4765-B5D5-C734E6AC942A}" destId="{9E942E97-AB25-45C3-841D-149DAED70AA3}" srcOrd="1" destOrd="0" presId="urn:microsoft.com/office/officeart/2005/8/layout/hierarchy3"/>
    <dgm:cxn modelId="{8FCB5CFF-7DBE-4F85-A431-35B2536B3664}" srcId="{384812A3-A017-4E54-85E3-ADB8610DDBAC}" destId="{B00CB2A1-0882-4AA8-BE47-B964BC6C6030}" srcOrd="0" destOrd="0" parTransId="{9E738944-E039-41FF-A16B-076D39C760FA}" sibTransId="{AB27B6E7-05E5-4771-A884-5A5C022DA7FF}"/>
    <dgm:cxn modelId="{85DD4611-A3B6-45A0-8FD7-8D52020C07F0}" type="presOf" srcId="{384812A3-A017-4E54-85E3-ADB8610DDBAC}" destId="{3FA07847-41BB-46EE-A7C4-0A913A504143}" srcOrd="1" destOrd="0" presId="urn:microsoft.com/office/officeart/2005/8/layout/hierarchy3"/>
    <dgm:cxn modelId="{A0853395-DCD0-40FB-9BBD-35BB0BB595D7}" type="presParOf" srcId="{5CB41DAA-A0F8-4B97-9DA6-FA0141F23BAD}" destId="{A1F0859E-1438-4B2C-9230-0BD3F543F343}" srcOrd="0" destOrd="0" presId="urn:microsoft.com/office/officeart/2005/8/layout/hierarchy3"/>
    <dgm:cxn modelId="{B485604A-5689-4B0A-8C10-54AC8A52F532}" type="presParOf" srcId="{A1F0859E-1438-4B2C-9230-0BD3F543F343}" destId="{5B3119AD-068A-4527-A195-0066BDEE821E}" srcOrd="0" destOrd="0" presId="urn:microsoft.com/office/officeart/2005/8/layout/hierarchy3"/>
    <dgm:cxn modelId="{0908E87D-32CA-4607-A05A-CF6E9BB6F4A0}" type="presParOf" srcId="{5B3119AD-068A-4527-A195-0066BDEE821E}" destId="{1D422793-CF1F-4C53-BAD3-82471F941071}" srcOrd="0" destOrd="0" presId="urn:microsoft.com/office/officeart/2005/8/layout/hierarchy3"/>
    <dgm:cxn modelId="{DA2B0A0D-8068-45DD-8803-2656C4078F87}" type="presParOf" srcId="{5B3119AD-068A-4527-A195-0066BDEE821E}" destId="{3FA07847-41BB-46EE-A7C4-0A913A504143}" srcOrd="1" destOrd="0" presId="urn:microsoft.com/office/officeart/2005/8/layout/hierarchy3"/>
    <dgm:cxn modelId="{CD275071-6295-45D6-AF64-D3C995CC045D}" type="presParOf" srcId="{A1F0859E-1438-4B2C-9230-0BD3F543F343}" destId="{128CBA0D-A0A3-4A5C-BC7C-9C282E9B665D}" srcOrd="1" destOrd="0" presId="urn:microsoft.com/office/officeart/2005/8/layout/hierarchy3"/>
    <dgm:cxn modelId="{34ACCC7B-556C-4F77-B818-66956349E4E9}" type="presParOf" srcId="{128CBA0D-A0A3-4A5C-BC7C-9C282E9B665D}" destId="{90CAAFD7-AA98-4EFF-9274-9A45780F87FF}" srcOrd="0" destOrd="0" presId="urn:microsoft.com/office/officeart/2005/8/layout/hierarchy3"/>
    <dgm:cxn modelId="{22FFB933-AC91-4B49-B5F4-223DCD3DDD63}" type="presParOf" srcId="{128CBA0D-A0A3-4A5C-BC7C-9C282E9B665D}" destId="{DB31A2BC-6027-4E58-A4E3-83078A3DD028}" srcOrd="1" destOrd="0" presId="urn:microsoft.com/office/officeart/2005/8/layout/hierarchy3"/>
    <dgm:cxn modelId="{36E4163D-73CD-44EA-9889-EBBB5C8FE603}" type="presParOf" srcId="{128CBA0D-A0A3-4A5C-BC7C-9C282E9B665D}" destId="{1F440B1A-16D1-4F83-B968-5CA34AB2EEA5}" srcOrd="2" destOrd="0" presId="urn:microsoft.com/office/officeart/2005/8/layout/hierarchy3"/>
    <dgm:cxn modelId="{5716FD8D-8A26-4C36-BCCB-00412D827EF8}" type="presParOf" srcId="{128CBA0D-A0A3-4A5C-BC7C-9C282E9B665D}" destId="{A2390D52-9B55-4453-B834-A17237EB447B}" srcOrd="3" destOrd="0" presId="urn:microsoft.com/office/officeart/2005/8/layout/hierarchy3"/>
    <dgm:cxn modelId="{357D7741-8884-400C-A318-A8D7BF97BC60}" type="presParOf" srcId="{5CB41DAA-A0F8-4B97-9DA6-FA0141F23BAD}" destId="{FEC14B25-0CE4-4F7E-A1B7-D0381276F225}" srcOrd="1" destOrd="0" presId="urn:microsoft.com/office/officeart/2005/8/layout/hierarchy3"/>
    <dgm:cxn modelId="{951A4194-9A3B-4DB6-A2A1-D08BFD47B4D5}" type="presParOf" srcId="{FEC14B25-0CE4-4F7E-A1B7-D0381276F225}" destId="{77A8E1BE-3049-4BA6-A7AF-DF2C36307D20}" srcOrd="0" destOrd="0" presId="urn:microsoft.com/office/officeart/2005/8/layout/hierarchy3"/>
    <dgm:cxn modelId="{C891DDEF-78FC-47CD-81BC-E67191327715}" type="presParOf" srcId="{77A8E1BE-3049-4BA6-A7AF-DF2C36307D20}" destId="{712FBE71-53D3-40E8-BC99-5FA39987A284}" srcOrd="0" destOrd="0" presId="urn:microsoft.com/office/officeart/2005/8/layout/hierarchy3"/>
    <dgm:cxn modelId="{52ABA555-7062-48A1-B0F7-8A430FCDE94F}" type="presParOf" srcId="{77A8E1BE-3049-4BA6-A7AF-DF2C36307D20}" destId="{9E942E97-AB25-45C3-841D-149DAED70AA3}" srcOrd="1" destOrd="0" presId="urn:microsoft.com/office/officeart/2005/8/layout/hierarchy3"/>
    <dgm:cxn modelId="{ED490DA8-5EE4-44B8-8676-AB218E6A5A8E}" type="presParOf" srcId="{FEC14B25-0CE4-4F7E-A1B7-D0381276F225}" destId="{051445BD-3949-4144-A3A2-AA34D7524578}" srcOrd="1" destOrd="0" presId="urn:microsoft.com/office/officeart/2005/8/layout/hierarchy3"/>
    <dgm:cxn modelId="{39099C61-DAAF-4AB8-83ED-202A8C0FCEA5}" type="presParOf" srcId="{051445BD-3949-4144-A3A2-AA34D7524578}" destId="{21F96113-03DF-49DB-9896-F06435D9F0BC}" srcOrd="0" destOrd="0" presId="urn:microsoft.com/office/officeart/2005/8/layout/hierarchy3"/>
    <dgm:cxn modelId="{389AF7EA-7D66-429D-8CC0-E36DA53DFF6C}" type="presParOf" srcId="{051445BD-3949-4144-A3A2-AA34D7524578}" destId="{6F3B2566-8AFB-489D-AF6C-6F0F9CFA185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B2077-BC3C-47AF-BE42-68E6DBE9A22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D98845A0-F836-453C-9A8A-60B2A2AF2036}">
      <dgm:prSet phldrT="[Texto]"/>
      <dgm:spPr/>
      <dgm:t>
        <a:bodyPr/>
        <a:lstStyle/>
        <a:p>
          <a:r>
            <a:rPr lang="es-CL" dirty="0"/>
            <a:t>Leve, moderada y grave</a:t>
          </a:r>
        </a:p>
      </dgm:t>
    </dgm:pt>
    <dgm:pt modelId="{274BC9A0-26F8-4CD2-857D-B298F601FD24}" type="parTrans" cxnId="{0FC170DA-8DCA-4DDE-B2FE-87EE449340E6}">
      <dgm:prSet/>
      <dgm:spPr/>
      <dgm:t>
        <a:bodyPr/>
        <a:lstStyle/>
        <a:p>
          <a:endParaRPr lang="es-CL"/>
        </a:p>
      </dgm:t>
    </dgm:pt>
    <dgm:pt modelId="{761225D8-9CF6-44C0-946A-13CE00932B1B}" type="sibTrans" cxnId="{0FC170DA-8DCA-4DDE-B2FE-87EE449340E6}">
      <dgm:prSet/>
      <dgm:spPr/>
      <dgm:t>
        <a:bodyPr/>
        <a:lstStyle/>
        <a:p>
          <a:endParaRPr lang="es-CL"/>
        </a:p>
      </dgm:t>
    </dgm:pt>
    <dgm:pt modelId="{5C3BE550-D345-42DF-ACF5-7A4FF3C2B09E}">
      <dgm:prSet phldrT="[Texto]"/>
      <dgm:spPr/>
      <dgm:t>
        <a:bodyPr/>
        <a:lstStyle/>
        <a:p>
          <a:r>
            <a:rPr lang="es-CL" dirty="0"/>
            <a:t>Elimina duración 6, 9 y 12 meses. </a:t>
          </a:r>
        </a:p>
      </dgm:t>
    </dgm:pt>
    <dgm:pt modelId="{A94D80F8-A00A-4186-8376-2DDCE1302E1E}" type="parTrans" cxnId="{1D777900-08BC-4771-9B0E-8EA5C3D62AF0}">
      <dgm:prSet/>
      <dgm:spPr/>
      <dgm:t>
        <a:bodyPr/>
        <a:lstStyle/>
        <a:p>
          <a:endParaRPr lang="es-CL"/>
        </a:p>
      </dgm:t>
    </dgm:pt>
    <dgm:pt modelId="{0D871153-4F3A-4E88-858E-8CB4CB31BFF0}" type="sibTrans" cxnId="{1D777900-08BC-4771-9B0E-8EA5C3D62AF0}">
      <dgm:prSet/>
      <dgm:spPr/>
      <dgm:t>
        <a:bodyPr/>
        <a:lstStyle/>
        <a:p>
          <a:endParaRPr lang="es-CL"/>
        </a:p>
      </dgm:t>
    </dgm:pt>
    <dgm:pt modelId="{DBC1A1FA-87F8-4D1B-9FAD-6A199BE9568A}">
      <dgm:prSet phldrT="[Texto]"/>
      <dgm:spPr/>
      <dgm:t>
        <a:bodyPr/>
        <a:lstStyle/>
        <a:p>
          <a:r>
            <a:rPr lang="es-CL" dirty="0"/>
            <a:t>Refractaria, psicosis, Alto riesgo suicida</a:t>
          </a:r>
        </a:p>
      </dgm:t>
    </dgm:pt>
    <dgm:pt modelId="{0D784A0F-EC62-4D9A-A44C-D2AB16C42EDD}" type="parTrans" cxnId="{16EDEBC8-F6E0-4B8D-A4C4-FFB631D23D99}">
      <dgm:prSet/>
      <dgm:spPr/>
      <dgm:t>
        <a:bodyPr/>
        <a:lstStyle/>
        <a:p>
          <a:endParaRPr lang="es-CL"/>
        </a:p>
      </dgm:t>
    </dgm:pt>
    <dgm:pt modelId="{FCAC32E1-7CFD-42BB-A3D3-E4CEE347BC09}" type="sibTrans" cxnId="{16EDEBC8-F6E0-4B8D-A4C4-FFB631D23D99}">
      <dgm:prSet/>
      <dgm:spPr/>
      <dgm:t>
        <a:bodyPr/>
        <a:lstStyle/>
        <a:p>
          <a:endParaRPr lang="es-CL"/>
        </a:p>
      </dgm:t>
    </dgm:pt>
    <dgm:pt modelId="{2519B076-3788-42E4-A310-D74FB1989A8A}">
      <dgm:prSet phldrT="[Texto]"/>
      <dgm:spPr/>
      <dgm:t>
        <a:bodyPr/>
        <a:lstStyle/>
        <a:p>
          <a:r>
            <a:rPr lang="es-CL" dirty="0"/>
            <a:t>Año 1</a:t>
          </a:r>
          <a:r>
            <a:rPr lang="es-CL" dirty="0">
              <a:sym typeface="Wingdings" panose="05000000000000000000" pitchFamily="2" charset="2"/>
            </a:rPr>
            <a:t>fase aguda</a:t>
          </a:r>
          <a:endParaRPr lang="es-CL" dirty="0"/>
        </a:p>
      </dgm:t>
    </dgm:pt>
    <dgm:pt modelId="{9774DFEE-F7BC-4F6E-A55B-D2F2401A5591}" type="parTrans" cxnId="{949EF3AF-FAC8-40FB-A8C1-2178687B379E}">
      <dgm:prSet/>
      <dgm:spPr/>
      <dgm:t>
        <a:bodyPr/>
        <a:lstStyle/>
        <a:p>
          <a:endParaRPr lang="es-CL"/>
        </a:p>
      </dgm:t>
    </dgm:pt>
    <dgm:pt modelId="{0EE33341-C414-4497-A019-8325F3943E6B}" type="sibTrans" cxnId="{949EF3AF-FAC8-40FB-A8C1-2178687B379E}">
      <dgm:prSet/>
      <dgm:spPr/>
      <dgm:t>
        <a:bodyPr/>
        <a:lstStyle/>
        <a:p>
          <a:endParaRPr lang="es-CL"/>
        </a:p>
      </dgm:t>
    </dgm:pt>
    <dgm:pt modelId="{CAF1BDAB-DD82-43D1-AE49-1FF85D3DB657}">
      <dgm:prSet phldrT="[Texto]"/>
      <dgm:spPr/>
      <dgm:t>
        <a:bodyPr/>
        <a:lstStyle/>
        <a:p>
          <a:r>
            <a:rPr lang="es-CL" dirty="0"/>
            <a:t>Año 2</a:t>
          </a:r>
          <a:r>
            <a:rPr lang="es-CL" dirty="0">
              <a:sym typeface="Wingdings" panose="05000000000000000000" pitchFamily="2" charset="2"/>
            </a:rPr>
            <a:t> mantenimiento </a:t>
          </a:r>
          <a:endParaRPr lang="es-CL" dirty="0"/>
        </a:p>
      </dgm:t>
    </dgm:pt>
    <dgm:pt modelId="{7C9BD365-5E90-4C40-BC23-4BA585DE805B}" type="parTrans" cxnId="{D4D5C923-83AC-44A8-B9F8-229A9F256053}">
      <dgm:prSet/>
      <dgm:spPr/>
      <dgm:t>
        <a:bodyPr/>
        <a:lstStyle/>
        <a:p>
          <a:endParaRPr lang="es-CL"/>
        </a:p>
      </dgm:t>
    </dgm:pt>
    <dgm:pt modelId="{D9012787-0639-428A-B6C9-96B4F3B444BB}" type="sibTrans" cxnId="{D4D5C923-83AC-44A8-B9F8-229A9F256053}">
      <dgm:prSet/>
      <dgm:spPr/>
      <dgm:t>
        <a:bodyPr/>
        <a:lstStyle/>
        <a:p>
          <a:endParaRPr lang="es-CL"/>
        </a:p>
      </dgm:t>
    </dgm:pt>
    <dgm:pt modelId="{C81FC365-CAF4-4E55-8ACA-D851EAE3BF0B}" type="pres">
      <dgm:prSet presAssocID="{EBEB2077-BC3C-47AF-BE42-68E6DBE9A2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E75C165-CB06-4442-BCC8-8EDC2D6C8E60}" type="pres">
      <dgm:prSet presAssocID="{D98845A0-F836-453C-9A8A-60B2A2AF2036}" presName="composite" presStyleCnt="0"/>
      <dgm:spPr/>
    </dgm:pt>
    <dgm:pt modelId="{D093EAD9-1FF9-42B2-B383-FBC14111795F}" type="pres">
      <dgm:prSet presAssocID="{D98845A0-F836-453C-9A8A-60B2A2AF203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2A5B26-4363-420F-9A39-C7B19198DD11}" type="pres">
      <dgm:prSet presAssocID="{D98845A0-F836-453C-9A8A-60B2A2AF203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624E92B-4E54-434F-88D3-AEB8FDBEF320}" type="pres">
      <dgm:prSet presAssocID="{761225D8-9CF6-44C0-946A-13CE00932B1B}" presName="space" presStyleCnt="0"/>
      <dgm:spPr/>
    </dgm:pt>
    <dgm:pt modelId="{10E27566-56EA-474A-8214-F1121C817399}" type="pres">
      <dgm:prSet presAssocID="{DBC1A1FA-87F8-4D1B-9FAD-6A199BE9568A}" presName="composite" presStyleCnt="0"/>
      <dgm:spPr/>
    </dgm:pt>
    <dgm:pt modelId="{59D3FD2D-F308-4734-ABC4-43136A8A0BE1}" type="pres">
      <dgm:prSet presAssocID="{DBC1A1FA-87F8-4D1B-9FAD-6A199BE9568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385D854-C895-4D13-A90D-F5EBDBF8D787}" type="pres">
      <dgm:prSet presAssocID="{DBC1A1FA-87F8-4D1B-9FAD-6A199BE9568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FC170DA-8DCA-4DDE-B2FE-87EE449340E6}" srcId="{EBEB2077-BC3C-47AF-BE42-68E6DBE9A22D}" destId="{D98845A0-F836-453C-9A8A-60B2A2AF2036}" srcOrd="0" destOrd="0" parTransId="{274BC9A0-26F8-4CD2-857D-B298F601FD24}" sibTransId="{761225D8-9CF6-44C0-946A-13CE00932B1B}"/>
    <dgm:cxn modelId="{1D777900-08BC-4771-9B0E-8EA5C3D62AF0}" srcId="{D98845A0-F836-453C-9A8A-60B2A2AF2036}" destId="{5C3BE550-D345-42DF-ACF5-7A4FF3C2B09E}" srcOrd="0" destOrd="0" parTransId="{A94D80F8-A00A-4186-8376-2DDCE1302E1E}" sibTransId="{0D871153-4F3A-4E88-858E-8CB4CB31BFF0}"/>
    <dgm:cxn modelId="{18CAD3A1-1774-40AF-904C-3F593208C4C1}" type="presOf" srcId="{EBEB2077-BC3C-47AF-BE42-68E6DBE9A22D}" destId="{C81FC365-CAF4-4E55-8ACA-D851EAE3BF0B}" srcOrd="0" destOrd="0" presId="urn:microsoft.com/office/officeart/2005/8/layout/hList1"/>
    <dgm:cxn modelId="{69026697-F972-4E09-AA0C-15FDFBB28D80}" type="presOf" srcId="{DBC1A1FA-87F8-4D1B-9FAD-6A199BE9568A}" destId="{59D3FD2D-F308-4734-ABC4-43136A8A0BE1}" srcOrd="0" destOrd="0" presId="urn:microsoft.com/office/officeart/2005/8/layout/hList1"/>
    <dgm:cxn modelId="{FE61941B-F6E4-423F-80CE-DB507CA68CF6}" type="presOf" srcId="{D98845A0-F836-453C-9A8A-60B2A2AF2036}" destId="{D093EAD9-1FF9-42B2-B383-FBC14111795F}" srcOrd="0" destOrd="0" presId="urn:microsoft.com/office/officeart/2005/8/layout/hList1"/>
    <dgm:cxn modelId="{A962BC46-8417-4160-8F99-42884637AF14}" type="presOf" srcId="{2519B076-3788-42E4-A310-D74FB1989A8A}" destId="{1385D854-C895-4D13-A90D-F5EBDBF8D787}" srcOrd="0" destOrd="0" presId="urn:microsoft.com/office/officeart/2005/8/layout/hList1"/>
    <dgm:cxn modelId="{16EDEBC8-F6E0-4B8D-A4C4-FFB631D23D99}" srcId="{EBEB2077-BC3C-47AF-BE42-68E6DBE9A22D}" destId="{DBC1A1FA-87F8-4D1B-9FAD-6A199BE9568A}" srcOrd="1" destOrd="0" parTransId="{0D784A0F-EC62-4D9A-A44C-D2AB16C42EDD}" sibTransId="{FCAC32E1-7CFD-42BB-A3D3-E4CEE347BC09}"/>
    <dgm:cxn modelId="{B6072F09-D84E-4A45-AF67-1DCCC27C2644}" type="presOf" srcId="{CAF1BDAB-DD82-43D1-AE49-1FF85D3DB657}" destId="{1385D854-C895-4D13-A90D-F5EBDBF8D787}" srcOrd="0" destOrd="1" presId="urn:microsoft.com/office/officeart/2005/8/layout/hList1"/>
    <dgm:cxn modelId="{D4D5C923-83AC-44A8-B9F8-229A9F256053}" srcId="{DBC1A1FA-87F8-4D1B-9FAD-6A199BE9568A}" destId="{CAF1BDAB-DD82-43D1-AE49-1FF85D3DB657}" srcOrd="1" destOrd="0" parTransId="{7C9BD365-5E90-4C40-BC23-4BA585DE805B}" sibTransId="{D9012787-0639-428A-B6C9-96B4F3B444BB}"/>
    <dgm:cxn modelId="{2D23E445-4F00-41E6-B177-7B00AAD043D6}" type="presOf" srcId="{5C3BE550-D345-42DF-ACF5-7A4FF3C2B09E}" destId="{382A5B26-4363-420F-9A39-C7B19198DD11}" srcOrd="0" destOrd="0" presId="urn:microsoft.com/office/officeart/2005/8/layout/hList1"/>
    <dgm:cxn modelId="{949EF3AF-FAC8-40FB-A8C1-2178687B379E}" srcId="{DBC1A1FA-87F8-4D1B-9FAD-6A199BE9568A}" destId="{2519B076-3788-42E4-A310-D74FB1989A8A}" srcOrd="0" destOrd="0" parTransId="{9774DFEE-F7BC-4F6E-A55B-D2F2401A5591}" sibTransId="{0EE33341-C414-4497-A019-8325F3943E6B}"/>
    <dgm:cxn modelId="{0C20E090-12D4-43BA-8146-331218790B99}" type="presParOf" srcId="{C81FC365-CAF4-4E55-8ACA-D851EAE3BF0B}" destId="{5E75C165-CB06-4442-BCC8-8EDC2D6C8E60}" srcOrd="0" destOrd="0" presId="urn:microsoft.com/office/officeart/2005/8/layout/hList1"/>
    <dgm:cxn modelId="{F76B3EFA-20A7-4E4D-8D17-D4E3958D8B1A}" type="presParOf" srcId="{5E75C165-CB06-4442-BCC8-8EDC2D6C8E60}" destId="{D093EAD9-1FF9-42B2-B383-FBC14111795F}" srcOrd="0" destOrd="0" presId="urn:microsoft.com/office/officeart/2005/8/layout/hList1"/>
    <dgm:cxn modelId="{C1D2A29E-1608-4FDE-B5EC-C9BA1BBA82B0}" type="presParOf" srcId="{5E75C165-CB06-4442-BCC8-8EDC2D6C8E60}" destId="{382A5B26-4363-420F-9A39-C7B19198DD11}" srcOrd="1" destOrd="0" presId="urn:microsoft.com/office/officeart/2005/8/layout/hList1"/>
    <dgm:cxn modelId="{B440296A-56FF-4882-838F-09C8ED58AF84}" type="presParOf" srcId="{C81FC365-CAF4-4E55-8ACA-D851EAE3BF0B}" destId="{D624E92B-4E54-434F-88D3-AEB8FDBEF320}" srcOrd="1" destOrd="0" presId="urn:microsoft.com/office/officeart/2005/8/layout/hList1"/>
    <dgm:cxn modelId="{4EE98F84-51BB-4B06-A6DB-A3B8656A519B}" type="presParOf" srcId="{C81FC365-CAF4-4E55-8ACA-D851EAE3BF0B}" destId="{10E27566-56EA-474A-8214-F1121C817399}" srcOrd="2" destOrd="0" presId="urn:microsoft.com/office/officeart/2005/8/layout/hList1"/>
    <dgm:cxn modelId="{296EC262-4CA8-475C-97F0-BF1042FC89D5}" type="presParOf" srcId="{10E27566-56EA-474A-8214-F1121C817399}" destId="{59D3FD2D-F308-4734-ABC4-43136A8A0BE1}" srcOrd="0" destOrd="0" presId="urn:microsoft.com/office/officeart/2005/8/layout/hList1"/>
    <dgm:cxn modelId="{4529E329-EC2F-4B79-AE7D-4313B595882D}" type="presParOf" srcId="{10E27566-56EA-474A-8214-F1121C817399}" destId="{1385D854-C895-4D13-A90D-F5EBDBF8D7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DFECB2-7DCF-4EB6-BEEC-9579DFED0A9E}" type="datetimeFigureOut">
              <a:rPr lang="es-ES"/>
              <a:pPr>
                <a:defRPr/>
              </a:pPr>
              <a:t>26/09/2018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1F43F9-824C-469E-88CA-962A491AC1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115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4848B6-7496-43E3-A0D3-E26A576BE126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9B02D51-F632-4263-98DA-C9C42479FF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91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dirty="0"/>
              <a:t>                                                                                     </a:t>
            </a:r>
            <a:endParaRPr lang="es-CL" dirty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613AF332-89E7-431A-BC22-4A3DDDB2DF84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4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95388" y="1241425"/>
            <a:ext cx="44672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Cambio de “año 1” y “año 2” por “fase aguda” y “fase de mantenimiento” en depresiones con: </a:t>
            </a:r>
          </a:p>
          <a:p>
            <a:pPr lvl="1"/>
            <a:r>
              <a:rPr lang="es-CL" dirty="0"/>
              <a:t>Refractariedad</a:t>
            </a:r>
          </a:p>
          <a:p>
            <a:pPr lvl="1"/>
            <a:r>
              <a:rPr lang="es-CL" dirty="0">
                <a:solidFill>
                  <a:srgbClr val="FF0000"/>
                </a:solidFill>
              </a:rPr>
              <a:t>Alto riesgo suicida</a:t>
            </a:r>
          </a:p>
          <a:p>
            <a:pPr lvl="1"/>
            <a:r>
              <a:rPr lang="es-CL" dirty="0"/>
              <a:t>Psicosis  </a:t>
            </a:r>
          </a:p>
          <a:p>
            <a:r>
              <a:rPr lang="es-CL" dirty="0"/>
              <a:t>En la práctica: si una persona es atendida en APS por depresión leve, moderada o grave y está refractaria a tratamiento o presenta riesgo suicida se deberá activar canasta Depresión compleja fase aguda.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602FA-9CE0-4342-A07D-317EE1BCD07A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395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BFB26B6-53BC-4F7A-95FE-412AE6462A16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672306D-3CA8-4071-89CE-01916A21E9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610B5-D8A6-40A7-BDD8-51DC0BB0B3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1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3BB1-9142-443D-A044-FE25C0FA7D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7A77-4FA2-487B-97BB-4F4D93D232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4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5A34-52B7-41AA-95C5-0B0830994C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87E8A-68C8-462A-B725-2542DC4A5D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7B68-88BE-4F6E-A926-D54E26B254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2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99E35C6-3F4D-4DEE-BF6E-29CE66362953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CA1B20C-F6FE-4544-AC37-436007C5B9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52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4470D8B-C009-48C3-85CF-9F85B9723041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C6FBAE-0D6E-4810-9544-ECEFFE41B3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5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38FFB7B-96CF-4040-8828-3822B6925EC0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45AE0A3-D28B-42BB-A373-836BFE7E82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3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E151BB-0747-4839-A5E5-3F110D0E402F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A984E51-3362-452D-87E8-52D0C476A1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EEEED68-55AB-4D7D-8730-878A639A03A5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84852F2-1B3F-4D10-905A-92EDEACE44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72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75288C1-3C32-40B5-8272-ADC5A25E076C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D25B870-A22A-43E5-83D1-D31FA8C39F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28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8DD5F6A-5080-424A-ADC1-52594E8D0870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547071-65F7-4807-87AC-5A6CCFEC60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74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C6CBB63-7433-48E7-87D8-3E546A77F1C8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1C60D2-186D-41B1-B422-1240DDEEF0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83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308E38E-8BE1-4C1D-970C-63EEE9A94A8F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374D100-9C60-4B31-9B6E-849D5B5525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5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2544CAB-F18F-4F26-81B6-29089D80931F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D8493C0-4A73-4433-AAD0-7E91B6A85B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58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0D4986-7005-4E9A-BB1C-E11838C04FCA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EAEF034-CD0B-4913-9693-CF7DA781CD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60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229EE6A-8059-42C4-B3EA-FE8213B36269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E060D32-DE12-4662-851F-3F17D2AAAA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50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99E35C6-3F4D-4DEE-BF6E-29CE66362953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CA1B20C-F6FE-4544-AC37-436007C5B92B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24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4470D8B-C009-48C3-85CF-9F85B9723041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C6FBAE-0D6E-4810-9544-ECEFFE41B332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58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38FFB7B-96CF-4040-8828-3822B6925EC0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45AE0A3-D28B-42BB-A373-836BFE7E828C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FBC2AD9-1147-4916-9B79-609756161395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C30186F-D0BB-4485-9073-2D5D1BD883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42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E151BB-0747-4839-A5E5-3F110D0E402F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A984E51-3362-452D-87E8-52D0C476A180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33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75288C1-3C32-40B5-8272-ADC5A25E076C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D25B870-A22A-43E5-83D1-D31FA8C39FA6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51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8DD5F6A-5080-424A-ADC1-52594E8D0870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547071-65F7-4807-87AC-5A6CCFEC6070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98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C6CBB63-7433-48E7-87D8-3E546A77F1C8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1C60D2-186D-41B1-B422-1240DDEEF080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623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308E38E-8BE1-4C1D-970C-63EEE9A94A8F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374D100-9C60-4B31-9B6E-849D5B55258B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73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2544CAB-F18F-4F26-81B6-29089D80931F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D8493C0-4A73-4433-AAD0-7E91B6A85BCE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59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0D4986-7005-4E9A-BB1C-E11838C04FCA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EAEF034-CD0B-4913-9693-CF7DA781CDD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238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229EE6A-8059-42C4-B3EA-FE8213B36269}" type="datetime1">
              <a:rPr lang="en-US">
                <a:solidFill>
                  <a:prstClr val="black"/>
                </a:solidFill>
              </a:rPr>
              <a:pPr>
                <a:defRPr/>
              </a:pPr>
              <a:t>9/26/2018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E060D32-DE12-4662-851F-3F17D2AAAA07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16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BFD98B5-DC2E-4D40-AE3D-84B95C330549}" type="datetime1">
              <a:rPr lang="en-US">
                <a:solidFill>
                  <a:prstClr val="black"/>
                </a:solidFill>
                <a:ea typeface="ヒラギノ角ゴ Pro W3"/>
              </a:rPr>
              <a:pPr/>
              <a:t>9/26/2018</a:t>
            </a:fld>
            <a:endParaRPr lang="en-US">
              <a:solidFill>
                <a:prstClr val="black"/>
              </a:solidFill>
              <a:ea typeface="ヒラギノ角ゴ Pro W3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35319-ED04-4217-BDAA-74A8CB7EBE0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647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28DC3-E43B-4995-A9B7-30294A680B1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F2517F5-EE82-43B6-B5BB-A22B5ABD0283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4E1EEBA-3D09-44DA-B027-4BFDDEBEB8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92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0143CE-6E08-46FF-AF2E-5F24FC1D8F1A}" type="datetime1">
              <a:rPr lang="en-US">
                <a:solidFill>
                  <a:prstClr val="black"/>
                </a:solidFill>
                <a:ea typeface="ヒラギノ角ゴ Pro W3"/>
              </a:rPr>
              <a:pPr/>
              <a:t>9/26/2018</a:t>
            </a:fld>
            <a:endParaRPr lang="en-US">
              <a:solidFill>
                <a:prstClr val="black"/>
              </a:solidFill>
              <a:ea typeface="ヒラギノ角ゴ Pro W3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4DD52-AABA-4AB7-887F-D71445C7A43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3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2134709E-0DA9-480C-AADA-E03B8B459313}" type="datetime1">
              <a:rPr lang="en-US">
                <a:solidFill>
                  <a:prstClr val="black"/>
                </a:solidFill>
                <a:ea typeface="ヒラギノ角ゴ Pro W3"/>
              </a:rPr>
              <a:pPr/>
              <a:t>9/26/2018</a:t>
            </a:fld>
            <a:endParaRPr lang="en-US">
              <a:solidFill>
                <a:prstClr val="black"/>
              </a:solidFill>
              <a:ea typeface="ヒラギノ角ゴ Pro W3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0F0EE-81D1-40EC-8EDE-4612B0D943F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552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4B5C581-418A-417D-BCFC-A2417EF5536D}" type="datetime1">
              <a:rPr lang="en-US">
                <a:solidFill>
                  <a:prstClr val="black"/>
                </a:solidFill>
                <a:ea typeface="ヒラギノ角ゴ Pro W3"/>
              </a:rPr>
              <a:pPr/>
              <a:t>9/26/2018</a:t>
            </a:fld>
            <a:endParaRPr lang="en-US">
              <a:solidFill>
                <a:prstClr val="black"/>
              </a:solidFill>
              <a:ea typeface="ヒラギノ角ゴ Pro W3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DED3-DF08-4840-8231-44DF71905B2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041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AE20D0-A178-46B6-9F1D-9C5E13854BF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137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B537C9-B1A2-4CB3-BF54-9F8DC3D473C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B218A2-A9FA-46DE-86BA-C134DB0F6F5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33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53A86F-A91D-42F5-B9C6-FC27386CFC3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648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E5C5E-8378-4FB6-A544-C7D34935399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751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40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A3BCA-902C-422E-9CA4-D42FFEFE7A5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478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F9BF-D315-4095-B524-05053FD778A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3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D7828B0-B31F-4F55-B382-14A772598BCE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4716-1DA6-4114-B83D-5E5AC27E0C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7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262B-2108-48B7-8DB3-6B3300B55A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C078883-BA72-497D-AB59-72DEB57C6B4E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8715-59AC-46FF-BF2A-481AD47561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F65E68-0A2F-4997-99D4-B1086D060FF1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9D78-C2F9-424F-8621-7D30F8747C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1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BB0AF27-84EB-4F79-8F40-4EFC312AA849}" type="datetime1">
              <a:rPr lang="en-US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DD60-81D2-4F56-B9E4-3F012320F3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3" r:id="rId1"/>
    <p:sldLayoutId id="2147484744" r:id="rId2"/>
    <p:sldLayoutId id="2147484745" r:id="rId3"/>
    <p:sldLayoutId id="2147484746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C0DB5FC-7CA4-456C-BD4F-91A3FF5925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  <p:sldLayoutId id="2147484765" r:id="rId8"/>
    <p:sldLayoutId id="2147484766" r:id="rId9"/>
    <p:sldLayoutId id="2147484767" r:id="rId10"/>
    <p:sldLayoutId id="21474847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82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1" r:id="rId2"/>
    <p:sldLayoutId id="2147484772" r:id="rId3"/>
    <p:sldLayoutId id="2147484773" r:id="rId4"/>
    <p:sldLayoutId id="2147484774" r:id="rId5"/>
    <p:sldLayoutId id="2147484775" r:id="rId6"/>
    <p:sldLayoutId id="2147484776" r:id="rId7"/>
    <p:sldLayoutId id="2147484777" r:id="rId8"/>
    <p:sldLayoutId id="2147484778" r:id="rId9"/>
    <p:sldLayoutId id="2147484779" r:id="rId10"/>
    <p:sldLayoutId id="214748478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1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1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2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2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3DD3F944-6873-4579-8955-C92D2E7B9F15}" type="slidenum">
              <a:rPr lang="en-US">
                <a:ea typeface="ヒラギノ角ゴ Pro W3"/>
              </a:rPr>
              <a:pPr/>
              <a:t>‹Nº›</a:t>
            </a:fld>
            <a:endParaRPr lang="en-US">
              <a:ea typeface="ヒラギノ角ゴ Pro W3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1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4" y="2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1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4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  <p:sldLayoutId id="2147484805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323850" y="1556792"/>
            <a:ext cx="9001125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3200" b="1" dirty="0" smtClean="0">
                <a:solidFill>
                  <a:srgbClr val="FFFFFF"/>
                </a:solidFill>
                <a:latin typeface="Verdana" pitchFamily="34" charset="0"/>
                <a:sym typeface="Verdana Bold"/>
              </a:rPr>
              <a:t>MODIFICATORIO GES	DEPRESION 2018 </a:t>
            </a:r>
            <a:endParaRPr lang="es-ES_tradnl" sz="3200" b="1" dirty="0">
              <a:solidFill>
                <a:srgbClr val="FFFFFF"/>
              </a:solidFill>
              <a:latin typeface="Verdana" pitchFamily="34" charset="0"/>
              <a:sym typeface="Verdana Bold"/>
            </a:endParaRPr>
          </a:p>
        </p:txBody>
      </p:sp>
      <p:pic>
        <p:nvPicPr>
          <p:cNvPr id="30723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949950"/>
            <a:ext cx="20891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5489680" y="4868863"/>
            <a:ext cx="34034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defTabSz="914400"/>
            <a:r>
              <a:rPr lang="es-ES_tradnl" b="1" dirty="0">
                <a:solidFill>
                  <a:srgbClr val="FFFFFF"/>
                </a:solidFill>
                <a:sym typeface="Verdana Bold"/>
              </a:rPr>
              <a:t> </a:t>
            </a:r>
            <a:r>
              <a:rPr lang="es-ES_tradnl" b="1" dirty="0" smtClean="0">
                <a:solidFill>
                  <a:srgbClr val="FFFFFF"/>
                </a:solidFill>
                <a:sym typeface="Verdana Bold"/>
              </a:rPr>
              <a:t>Unidad de Farmacia SSMSO.</a:t>
            </a:r>
          </a:p>
          <a:p>
            <a:pPr algn="r" defTabSz="914400"/>
            <a:r>
              <a:rPr lang="es-ES_tradnl" b="1" dirty="0" smtClean="0">
                <a:solidFill>
                  <a:srgbClr val="FFFFFF"/>
                </a:solidFill>
                <a:sym typeface="Verdana Bold"/>
              </a:rPr>
              <a:t>Septiembre 2018</a:t>
            </a:r>
            <a:endParaRPr lang="es-ES_tradnl" b="1" dirty="0">
              <a:solidFill>
                <a:srgbClr val="FFFFFF"/>
              </a:solidFill>
              <a:sym typeface="Verdana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838" y="430373"/>
            <a:ext cx="7886700" cy="1223597"/>
          </a:xfrm>
        </p:spPr>
        <p:txBody>
          <a:bodyPr/>
          <a:lstStyle/>
          <a:p>
            <a:r>
              <a:rPr lang="es-CL" b="1" dirty="0">
                <a:solidFill>
                  <a:srgbClr val="C00000"/>
                </a:solidFill>
              </a:rPr>
              <a:t>Cambios en fármacos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28651" y="1948961"/>
          <a:ext cx="7886700" cy="401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eptágono 4"/>
          <p:cNvSpPr/>
          <p:nvPr/>
        </p:nvSpPr>
        <p:spPr>
          <a:xfrm>
            <a:off x="6323610" y="2620566"/>
            <a:ext cx="1208016" cy="124965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Parcialmente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838838" y="4090514"/>
            <a:ext cx="14798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Bupropión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Clonazepam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Diazepam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dirty="0">
                <a:solidFill>
                  <a:schemeClr val="bg1">
                    <a:lumMod val="75000"/>
                  </a:schemeClr>
                </a:solidFill>
              </a:rPr>
              <a:t>Haloperidol</a:t>
            </a:r>
          </a:p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Lamotrigina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Quetiapina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dirty="0" err="1">
                <a:solidFill>
                  <a:schemeClr val="bg1">
                    <a:lumMod val="75000"/>
                  </a:schemeClr>
                </a:solidFill>
              </a:rPr>
              <a:t>Risperidona</a:t>
            </a:r>
            <a:endParaRPr lang="es-CL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9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287" y="600809"/>
            <a:ext cx="8197703" cy="1223597"/>
          </a:xfrm>
        </p:spPr>
        <p:txBody>
          <a:bodyPr/>
          <a:lstStyle/>
          <a:p>
            <a:r>
              <a:rPr lang="es-CL" b="1" dirty="0">
                <a:solidFill>
                  <a:srgbClr val="C00000"/>
                </a:solidFill>
              </a:rPr>
              <a:t>Modificaciones en estructura y funcionamiento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/>
          </p:nvPr>
        </p:nvGraphicFramePr>
        <p:xfrm>
          <a:off x="534591" y="1824405"/>
          <a:ext cx="7886700" cy="401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151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1" y="470480"/>
            <a:ext cx="7886700" cy="740706"/>
          </a:xfrm>
        </p:spPr>
        <p:txBody>
          <a:bodyPr/>
          <a:lstStyle/>
          <a:p>
            <a:r>
              <a:rPr lang="es-CL" b="1" dirty="0">
                <a:solidFill>
                  <a:srgbClr val="C00000"/>
                </a:solidFill>
              </a:rPr>
              <a:t>Nuevo Decreto GES Depresión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1" y="1280088"/>
            <a:ext cx="8258759" cy="4978241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Entrada en vigencia 01 de Marzo de 2018.</a:t>
            </a:r>
          </a:p>
          <a:p>
            <a:pPr algn="just">
              <a:lnSpc>
                <a:spcPct val="100000"/>
              </a:lnSpc>
            </a:pPr>
            <a:r>
              <a:rPr lang="es-CL" dirty="0" smtClean="0"/>
              <a:t>Cada </a:t>
            </a:r>
            <a:r>
              <a:rPr lang="es-CL" dirty="0"/>
              <a:t>SS comprará medicamentos para su red (Dependiente y APS Municipal), del nivel primario y especialidad</a:t>
            </a:r>
            <a:r>
              <a:rPr lang="es-CL" dirty="0" smtClean="0"/>
              <a:t>.</a:t>
            </a:r>
            <a:endParaRPr lang="es-CL" dirty="0"/>
          </a:p>
          <a:p>
            <a:pPr algn="just"/>
            <a:r>
              <a:rPr lang="es-CL" dirty="0" smtClean="0"/>
              <a:t>Incorporación nuevos fármacos: </a:t>
            </a:r>
          </a:p>
          <a:p>
            <a:pPr marL="0" indent="0" algn="just">
              <a:buNone/>
            </a:pPr>
            <a:endParaRPr lang="es-CL" dirty="0" smtClean="0"/>
          </a:p>
          <a:p>
            <a:pPr lvl="1" algn="just"/>
            <a:r>
              <a:rPr lang="es-CL" sz="2000" b="1" dirty="0" err="1" smtClean="0"/>
              <a:t>Clorpromazina</a:t>
            </a:r>
            <a:endParaRPr lang="es-CL" sz="2000" b="1" dirty="0" smtClean="0"/>
          </a:p>
          <a:p>
            <a:pPr lvl="1" algn="just"/>
            <a:r>
              <a:rPr lang="es-CL" sz="2000" b="1" dirty="0" err="1" smtClean="0"/>
              <a:t>Aripiprazol</a:t>
            </a:r>
            <a:r>
              <a:rPr lang="es-CL" sz="2000" b="1" dirty="0" smtClean="0"/>
              <a:t> </a:t>
            </a:r>
          </a:p>
          <a:p>
            <a:pPr lvl="1" algn="just"/>
            <a:r>
              <a:rPr lang="es-CL" sz="2000" b="1" dirty="0" smtClean="0"/>
              <a:t>Carbonato de Litio</a:t>
            </a:r>
          </a:p>
          <a:p>
            <a:pPr lvl="1" algn="just"/>
            <a:r>
              <a:rPr lang="es-CL" sz="2000" b="1" dirty="0" err="1" smtClean="0"/>
              <a:t>Eszopiclona</a:t>
            </a:r>
            <a:r>
              <a:rPr lang="es-CL" sz="2000" b="1" dirty="0" smtClean="0"/>
              <a:t> </a:t>
            </a:r>
          </a:p>
          <a:p>
            <a:pPr lvl="1" algn="just"/>
            <a:r>
              <a:rPr lang="es-CL" sz="2000" b="1" dirty="0" err="1" smtClean="0"/>
              <a:t>Mirtazapina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306667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768" y="460210"/>
            <a:ext cx="8509518" cy="809610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rgbClr val="C00000"/>
                </a:solidFill>
              </a:rPr>
              <a:t>Orientaciones para la adquisición de medicamentos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769775" y="3072497"/>
          <a:ext cx="7760114" cy="305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0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61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6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11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4572">
                <a:tc>
                  <a:txBody>
                    <a:bodyPr/>
                    <a:lstStyle/>
                    <a:p>
                      <a:r>
                        <a:rPr lang="es-CL" sz="1500" dirty="0"/>
                        <a:t>Problema de Salud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Fármaco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Presentación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Consideración</a:t>
                      </a:r>
                      <a:r>
                        <a:rPr lang="es-CL" sz="1500" baseline="0" dirty="0"/>
                        <a:t> de uso anual.</a:t>
                      </a:r>
                    </a:p>
                    <a:p>
                      <a:r>
                        <a:rPr lang="es-CL" sz="1500" baseline="0" dirty="0"/>
                        <a:t>(USO PROMEDIO  ESPERADO)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236">
                <a:tc rowSpan="3">
                  <a:txBody>
                    <a:bodyPr/>
                    <a:lstStyle/>
                    <a:p>
                      <a:r>
                        <a:rPr lang="es-CL" sz="1500" dirty="0"/>
                        <a:t>Depresión Grave</a:t>
                      </a:r>
                    </a:p>
                  </a:txBody>
                  <a:tcPr marL="68580" marR="68580" marT="42203" marB="42203" anchor="ctr"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Mirtazapina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15 MG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 5%*365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Eszopiclona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3 MG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BC*30%*60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Clorpromazina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100</a:t>
                      </a:r>
                      <a:r>
                        <a:rPr lang="es-CL" sz="1500" baseline="0" dirty="0"/>
                        <a:t> MG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 5%*180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236">
                <a:tc rowSpan="5">
                  <a:txBody>
                    <a:bodyPr/>
                    <a:lstStyle/>
                    <a:p>
                      <a:r>
                        <a:rPr lang="es-CL" sz="1500" dirty="0"/>
                        <a:t>Depresión grave con psicosis, fase aguda y Mantenimiento </a:t>
                      </a:r>
                    </a:p>
                  </a:txBody>
                  <a:tcPr marL="68580" marR="68580" marT="42203" marB="42203" anchor="ctr"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Mirtazapina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15 MG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BC*10%*365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Eszopiclona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3 MG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BC*30%*60 </a:t>
                      </a:r>
                      <a:r>
                        <a:rPr lang="es-CL" sz="1500" dirty="0" err="1"/>
                        <a:t>comp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Clorpromazina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100</a:t>
                      </a:r>
                      <a:r>
                        <a:rPr lang="es-CL" sz="1500" baseline="0" dirty="0"/>
                        <a:t> MG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BC*5%*180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err="1"/>
                        <a:t>Aripiprazol</a:t>
                      </a:r>
                      <a:r>
                        <a:rPr lang="es-CL" sz="1500" dirty="0"/>
                        <a:t> 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10 MG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BC*5%*90</a:t>
                      </a:r>
                      <a:r>
                        <a:rPr lang="es-CL" sz="1500" baseline="0" dirty="0"/>
                        <a:t>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2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Carbonato de Litio</a:t>
                      </a:r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300</a:t>
                      </a:r>
                      <a:r>
                        <a:rPr lang="es-CL" sz="1500" baseline="0" dirty="0"/>
                        <a:t> MG </a:t>
                      </a:r>
                      <a:r>
                        <a:rPr lang="es-CL" sz="1500" baseline="0" dirty="0" err="1"/>
                        <a:t>comp</a:t>
                      </a:r>
                      <a:r>
                        <a:rPr lang="es-CL" sz="1500" baseline="0" dirty="0"/>
                        <a:t>.</a:t>
                      </a:r>
                      <a:endParaRPr lang="es-CL" sz="1500" dirty="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es-CL" sz="1500" dirty="0"/>
                        <a:t>BC*20%*1825 </a:t>
                      </a:r>
                      <a:r>
                        <a:rPr lang="es-CL" sz="1500" dirty="0" err="1"/>
                        <a:t>comp</a:t>
                      </a:r>
                      <a:r>
                        <a:rPr lang="es-CL" sz="1500" dirty="0"/>
                        <a:t>.</a:t>
                      </a:r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3480" y="1398889"/>
            <a:ext cx="8684094" cy="179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46" dirty="0"/>
              <a:t>Depresión Grave : 10% de las personas con depresión.</a:t>
            </a:r>
            <a:br>
              <a:rPr lang="es-CL" sz="1846" dirty="0"/>
            </a:br>
            <a:r>
              <a:rPr lang="es-CL" sz="1846" dirty="0"/>
              <a:t>Depresión grave con psicosis, refractariedad o alto riesgo suicida (Fase Aguda): 1,7% de las personas con depresión </a:t>
            </a:r>
          </a:p>
          <a:p>
            <a:r>
              <a:rPr lang="es-CL" sz="1846" dirty="0"/>
              <a:t>Depresión grave con psicosis, refractariedad o alto riesgo suicida (Fase mantenimiento): 2,9% de las personas con depresión</a:t>
            </a:r>
          </a:p>
          <a:p>
            <a:endParaRPr lang="es-CL" sz="1846" dirty="0"/>
          </a:p>
        </p:txBody>
      </p:sp>
    </p:spTree>
    <p:extLst>
      <p:ext uri="{BB962C8B-B14F-4D97-AF65-F5344CB8AC3E}">
        <p14:creationId xmlns:p14="http://schemas.microsoft.com/office/powerpoint/2010/main" val="413115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C00000"/>
                </a:solidFill>
              </a:rPr>
              <a:t>Registro</a:t>
            </a:r>
            <a:r>
              <a:rPr lang="es-CL" dirty="0">
                <a:solidFill>
                  <a:srgbClr val="C00000"/>
                </a:solidFill>
              </a:rPr>
              <a:t>	</a:t>
            </a:r>
            <a:r>
              <a:rPr lang="es-CL" dirty="0" smtClean="0">
                <a:solidFill>
                  <a:srgbClr val="C00000"/>
                </a:solidFill>
              </a:rPr>
              <a:t>en SIGGES: </a:t>
            </a: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Registrar ingresos de pacientes depresión 15 y más en SIGGES facilita: </a:t>
            </a:r>
          </a:p>
          <a:p>
            <a:pPr lvl="1" algn="just"/>
            <a:r>
              <a:rPr lang="es-CL" dirty="0"/>
              <a:t>Derivación a especialidad con garantía de oportunidad</a:t>
            </a:r>
          </a:p>
          <a:p>
            <a:pPr lvl="1" algn="just"/>
            <a:r>
              <a:rPr lang="es-CL" dirty="0"/>
              <a:t>Monitoreo de cumplimiento de garantías</a:t>
            </a:r>
          </a:p>
          <a:p>
            <a:pPr lvl="1" algn="just"/>
            <a:r>
              <a:rPr lang="es-CL" dirty="0"/>
              <a:t>Monitoreo de utilización de garantías lo que impacta positivamente en la estimación del gasto por este concepto por la red, especialmente APS</a:t>
            </a:r>
          </a:p>
          <a:p>
            <a:pPr lvl="1" algn="just"/>
            <a:r>
              <a:rPr lang="es-CL" dirty="0"/>
              <a:t>Validación para el pago de la prestación </a:t>
            </a:r>
            <a:r>
              <a:rPr lang="es-CL" dirty="0">
                <a:sym typeface="Wingdings" panose="05000000000000000000" pitchFamily="2" charset="2"/>
              </a:rPr>
              <a:t></a:t>
            </a:r>
            <a:r>
              <a:rPr lang="es-CL" dirty="0"/>
              <a:t> asociada al financiamiento de la compra de nuevos fármacos.</a:t>
            </a:r>
          </a:p>
          <a:p>
            <a:pPr lvl="1"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994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021" y="600808"/>
            <a:ext cx="8418786" cy="94360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</a:rPr>
              <a:t>Recomendaciones:</a:t>
            </a:r>
            <a:endParaRPr lang="es-CL" sz="28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646285"/>
            <a:ext cx="8144720" cy="4696350"/>
          </a:xfrm>
        </p:spPr>
        <p:txBody>
          <a:bodyPr>
            <a:normAutofit/>
          </a:bodyPr>
          <a:lstStyle/>
          <a:p>
            <a:pPr algn="just"/>
            <a:endParaRPr lang="es-CL" dirty="0"/>
          </a:p>
          <a:p>
            <a:pPr algn="just"/>
            <a:r>
              <a:rPr lang="es-CL" dirty="0"/>
              <a:t>Personas con requerimiento de uso de carbonato de litio y seguimiento de examen de nivel plasmático de litio, se privilegiará se mantengan en Nivel de Especialidad en canasta aguda.</a:t>
            </a:r>
          </a:p>
          <a:p>
            <a:pPr algn="just"/>
            <a:r>
              <a:rPr lang="es-CL" dirty="0"/>
              <a:t>No se recomienda uso de </a:t>
            </a:r>
            <a:r>
              <a:rPr lang="es-CL" dirty="0" err="1"/>
              <a:t>mirtazapina</a:t>
            </a:r>
            <a:r>
              <a:rPr lang="es-CL" dirty="0"/>
              <a:t> ni </a:t>
            </a:r>
            <a:r>
              <a:rPr lang="es-CL" dirty="0" err="1"/>
              <a:t>eszopiclona</a:t>
            </a:r>
            <a:r>
              <a:rPr lang="es-CL" dirty="0"/>
              <a:t> en pacientes que ingieren </a:t>
            </a:r>
            <a:r>
              <a:rPr lang="es-CL" dirty="0" err="1"/>
              <a:t>clonazepam</a:t>
            </a:r>
            <a:r>
              <a:rPr lang="es-CL" dirty="0"/>
              <a:t> o alguna otra benzodiacepina.</a:t>
            </a:r>
          </a:p>
          <a:p>
            <a:pPr algn="just"/>
            <a:endParaRPr lang="es-CL" dirty="0"/>
          </a:p>
          <a:p>
            <a:pPr lvl="1" algn="just"/>
            <a:endParaRPr lang="es-CL" dirty="0"/>
          </a:p>
          <a:p>
            <a:pPr lvl="1" algn="just"/>
            <a:endParaRPr lang="es-CL" dirty="0"/>
          </a:p>
          <a:p>
            <a:pPr lvl="1" algn="just"/>
            <a:endParaRPr lang="es-CL" dirty="0"/>
          </a:p>
          <a:p>
            <a:pPr lvl="1"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1407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20738</TotalTime>
  <Words>434</Words>
  <Application>Microsoft Office PowerPoint</Application>
  <PresentationFormat>Presentación en pantalla (4:3)</PresentationFormat>
  <Paragraphs>88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Arial</vt:lpstr>
      <vt:lpstr>Calibri</vt:lpstr>
      <vt:lpstr>Verdana</vt:lpstr>
      <vt:lpstr>Verdana Bold</vt:lpstr>
      <vt:lpstr>Wingdings</vt:lpstr>
      <vt:lpstr>ヒラギノ角ゴ Pro W3</vt:lpstr>
      <vt:lpstr>Office Theme</vt:lpstr>
      <vt:lpstr>1_Office Theme</vt:lpstr>
      <vt:lpstr>2_Office Theme</vt:lpstr>
      <vt:lpstr>3_Office Theme</vt:lpstr>
      <vt:lpstr>4_Office Theme</vt:lpstr>
      <vt:lpstr>MODIFICATORIO GES DEPRESION 2018 </vt:lpstr>
      <vt:lpstr>Cambios en fármacos</vt:lpstr>
      <vt:lpstr>Modificaciones en estructura y funcionamiento</vt:lpstr>
      <vt:lpstr>Nuevo Decreto GES Depresión</vt:lpstr>
      <vt:lpstr>Orientaciones para la adquisición de medicamentos</vt:lpstr>
      <vt:lpstr>Registro en SIGGES: </vt:lpstr>
      <vt:lpstr>Recomendaciones: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Viviana Maturana</cp:lastModifiedBy>
  <cp:revision>625</cp:revision>
  <cp:lastPrinted>2018-04-02T15:09:47Z</cp:lastPrinted>
  <dcterms:created xsi:type="dcterms:W3CDTF">2010-11-27T19:44:20Z</dcterms:created>
  <dcterms:modified xsi:type="dcterms:W3CDTF">2018-09-26T13:46:22Z</dcterms:modified>
</cp:coreProperties>
</file>